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E0362C9-1AA0-40E7-B52A-16C2ADDFF2A1}" type="datetimeFigureOut">
              <a:rPr lang="fr-FR" smtClean="0"/>
              <a:pPr/>
              <a:t>05/10/2018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7C0BA2D-5617-450E-B28F-5FD4D016A587}" type="slidenum">
              <a:rPr lang="fr-FR" smtClean="0"/>
              <a:pPr/>
              <a:t>‹N°›</a:t>
            </a:fld>
            <a:endParaRPr lang="fr-FR"/>
          </a:p>
        </p:txBody>
      </p:sp>
    </p:spTree>
    <p:extLst>
      <p:ext uri="{BB962C8B-B14F-4D97-AF65-F5344CB8AC3E}">
        <p14:creationId xmlns:p14="http://schemas.microsoft.com/office/powerpoint/2010/main" val="1887998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NOS POINTS POSITIFS : Passionnées</a:t>
            </a:r>
            <a:r>
              <a:rPr lang="fr-FR" baseline="0" dirty="0" smtClean="0"/>
              <a:t> – Gagnantes – Motivées – Résistantes</a:t>
            </a:r>
          </a:p>
          <a:p>
            <a:r>
              <a:rPr lang="fr-FR" baseline="0" dirty="0" smtClean="0"/>
              <a:t>NOS POINTS NEGATIFS : Fleur bleue – Jolies – Souriantes</a:t>
            </a:r>
          </a:p>
          <a:p>
            <a:r>
              <a:rPr lang="fr-FR" baseline="0" dirty="0" smtClean="0"/>
              <a:t>…En un mot…De VRAIS FEMMES !!!</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A7C0BA2D-5617-450E-B28F-5FD4D016A587}" type="slidenum">
              <a:rPr lang="fr-FR" smtClean="0"/>
              <a:pPr/>
              <a:t>6</a:t>
            </a:fld>
            <a:endParaRPr lang="fr-FR"/>
          </a:p>
        </p:txBody>
      </p:sp>
    </p:spTree>
    <p:extLst>
      <p:ext uri="{BB962C8B-B14F-4D97-AF65-F5344CB8AC3E}">
        <p14:creationId xmlns:p14="http://schemas.microsoft.com/office/powerpoint/2010/main" val="2565614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Pensez à nous…nous penserons</a:t>
            </a:r>
            <a:r>
              <a:rPr lang="fr-FR" baseline="0" dirty="0" smtClean="0"/>
              <a:t> à vous ! MERCI</a:t>
            </a:r>
          </a:p>
          <a:p>
            <a:endParaRPr lang="fr-FR" dirty="0"/>
          </a:p>
        </p:txBody>
      </p:sp>
      <p:sp>
        <p:nvSpPr>
          <p:cNvPr id="4" name="Espace réservé du numéro de diapositive 3"/>
          <p:cNvSpPr>
            <a:spLocks noGrp="1"/>
          </p:cNvSpPr>
          <p:nvPr>
            <p:ph type="sldNum" sz="quarter" idx="10"/>
          </p:nvPr>
        </p:nvSpPr>
        <p:spPr/>
        <p:txBody>
          <a:bodyPr/>
          <a:lstStyle/>
          <a:p>
            <a:fld id="{A7C0BA2D-5617-450E-B28F-5FD4D016A587}" type="slidenum">
              <a:rPr lang="fr-FR" smtClean="0"/>
              <a:pPr/>
              <a:t>13</a:t>
            </a:fld>
            <a:endParaRPr lang="fr-FR"/>
          </a:p>
        </p:txBody>
      </p:sp>
    </p:spTree>
    <p:extLst>
      <p:ext uri="{BB962C8B-B14F-4D97-AF65-F5344CB8AC3E}">
        <p14:creationId xmlns:p14="http://schemas.microsoft.com/office/powerpoint/2010/main" val="3320621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E15E65-B8C9-4E59-AE51-1E423EBD790C}"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186253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15E65-B8C9-4E59-AE51-1E423EBD790C}"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11176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15E65-B8C9-4E59-AE51-1E423EBD790C}"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1076543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15E65-B8C9-4E59-AE51-1E423EBD790C}"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333157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E15E65-B8C9-4E59-AE51-1E423EBD790C}"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3676176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E15E65-B8C9-4E59-AE51-1E423EBD790C}" type="datetimeFigureOut">
              <a:rPr lang="en-US" smtClean="0"/>
              <a:pPr/>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88893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E15E65-B8C9-4E59-AE51-1E423EBD790C}" type="datetimeFigureOut">
              <a:rPr lang="en-US" smtClean="0"/>
              <a:pPr/>
              <a:t>10/5/2018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1093331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E15E65-B8C9-4E59-AE51-1E423EBD790C}" type="datetimeFigureOut">
              <a:rPr lang="en-US" smtClean="0"/>
              <a:pPr/>
              <a:t>10/5/2018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2686034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15E65-B8C9-4E59-AE51-1E423EBD790C}" type="datetimeFigureOut">
              <a:rPr lang="en-US" smtClean="0"/>
              <a:pPr/>
              <a:t>10/5/2018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20927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15E65-B8C9-4E59-AE51-1E423EBD790C}" type="datetimeFigureOut">
              <a:rPr lang="en-US" smtClean="0"/>
              <a:pPr/>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324863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15E65-B8C9-4E59-AE51-1E423EBD790C}" type="datetimeFigureOut">
              <a:rPr lang="en-US" smtClean="0"/>
              <a:pPr/>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DB9F9-0B2D-4211-B367-7DCDA8CDB94C}" type="slidenum">
              <a:rPr lang="en-US" smtClean="0"/>
              <a:pPr/>
              <a:t>‹N°›</a:t>
            </a:fld>
            <a:endParaRPr lang="en-US"/>
          </a:p>
        </p:txBody>
      </p:sp>
    </p:spTree>
    <p:extLst>
      <p:ext uri="{BB962C8B-B14F-4D97-AF65-F5344CB8AC3E}">
        <p14:creationId xmlns:p14="http://schemas.microsoft.com/office/powerpoint/2010/main" val="123788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15E65-B8C9-4E59-AE51-1E423EBD790C}" type="datetimeFigureOut">
              <a:rPr lang="en-US" smtClean="0"/>
              <a:pPr/>
              <a:t>10/5/2018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DB9F9-0B2D-4211-B367-7DCDA8CDB94C}" type="slidenum">
              <a:rPr lang="en-US" smtClean="0"/>
              <a:pPr/>
              <a:t>‹N°›</a:t>
            </a:fld>
            <a:endParaRPr lang="en-US"/>
          </a:p>
        </p:txBody>
      </p:sp>
    </p:spTree>
    <p:extLst>
      <p:ext uri="{BB962C8B-B14F-4D97-AF65-F5344CB8AC3E}">
        <p14:creationId xmlns:p14="http://schemas.microsoft.com/office/powerpoint/2010/main" val="915700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fr/url?sa=i&amp;rct=j&amp;q=&amp;esrc=s&amp;source=images&amp;cd=&amp;cad=rja&amp;uact=8&amp;ved=2ahUKEwjFkYiItp_dAhVEExoKHVvbA8MQjRx6BAgBEAQ&amp;url=http://www.sportstrategies.com/agenda/attachement/?file=fichier_179.pdf&amp;psig=AOvVaw1aRSUsRxYkY5irC1e5P8Ce&amp;ust=1536084270212251"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c_garraud@yahoo.fr"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mailto:m.lacosta@smgargini.fr"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0663317">
            <a:off x="702026" y="1904795"/>
            <a:ext cx="7566302" cy="1256489"/>
          </a:xfrm>
        </p:spPr>
        <p:txBody>
          <a:bodyPr>
            <a:normAutofit/>
          </a:bodyPr>
          <a:lstStyle/>
          <a:p>
            <a:pPr algn="l"/>
            <a:r>
              <a:rPr lang="fr-FR" sz="2400" u="sng" dirty="0" smtClean="0">
                <a:solidFill>
                  <a:srgbClr val="FF0066"/>
                </a:solidFill>
              </a:rPr>
              <a:t>DOSSIER DE PRESENTATION</a:t>
            </a:r>
            <a:r>
              <a:rPr lang="fr-FR" dirty="0" smtClean="0"/>
              <a:t/>
            </a:r>
            <a:br>
              <a:rPr lang="fr-FR" dirty="0" smtClean="0"/>
            </a:br>
            <a:r>
              <a:rPr lang="fr-FR" sz="2200" b="1" i="1" dirty="0" smtClean="0"/>
              <a:t>20</a:t>
            </a:r>
            <a:r>
              <a:rPr lang="fr-FR" sz="2200" b="1" i="1" baseline="30000" dirty="0" smtClean="0"/>
              <a:t>ème</a:t>
            </a:r>
            <a:r>
              <a:rPr lang="fr-FR" sz="2200" b="1" i="1" dirty="0" smtClean="0"/>
              <a:t> Rallye des Princesses  Richard Mille</a:t>
            </a:r>
            <a:br>
              <a:rPr lang="fr-FR" sz="2200" b="1" i="1" dirty="0" smtClean="0"/>
            </a:br>
            <a:r>
              <a:rPr lang="fr-FR" sz="2200" b="1" i="1" dirty="0" smtClean="0"/>
              <a:t>Du 1</a:t>
            </a:r>
            <a:r>
              <a:rPr lang="fr-FR" sz="2200" b="1" i="1" baseline="30000" dirty="0" smtClean="0"/>
              <a:t>er</a:t>
            </a:r>
            <a:r>
              <a:rPr lang="fr-FR" sz="2200" b="1" i="1" dirty="0" smtClean="0"/>
              <a:t> au 06 Juin 2019</a:t>
            </a:r>
            <a:endParaRPr lang="en-US" sz="2200" b="1" i="1" dirty="0"/>
          </a:p>
        </p:txBody>
      </p:sp>
      <p:sp>
        <p:nvSpPr>
          <p:cNvPr id="3" name="Subtitle 2"/>
          <p:cNvSpPr>
            <a:spLocks noGrp="1"/>
          </p:cNvSpPr>
          <p:nvPr>
            <p:ph type="subTitle" idx="1"/>
          </p:nvPr>
        </p:nvSpPr>
        <p:spPr>
          <a:xfrm>
            <a:off x="1371600" y="4196680"/>
            <a:ext cx="7160840" cy="1752600"/>
          </a:xfrm>
        </p:spPr>
        <p:txBody>
          <a:bodyPr>
            <a:normAutofit fontScale="92500"/>
          </a:bodyPr>
          <a:lstStyle/>
          <a:p>
            <a:r>
              <a:rPr lang="fr-FR" sz="6000" b="1" i="1" dirty="0" smtClean="0">
                <a:solidFill>
                  <a:srgbClr val="0070C0"/>
                </a:solidFill>
                <a:latin typeface="Calisto MT" pitchFamily="18" charset="0"/>
              </a:rPr>
              <a:t>« Les belles </a:t>
            </a:r>
            <a:r>
              <a:rPr lang="fr-FR" sz="6000" b="1" i="1" dirty="0" err="1" smtClean="0">
                <a:solidFill>
                  <a:srgbClr val="0070C0"/>
                </a:solidFill>
                <a:latin typeface="Calisto MT" pitchFamily="18" charset="0"/>
              </a:rPr>
              <a:t>CARrioles</a:t>
            </a:r>
            <a:r>
              <a:rPr lang="fr-FR" sz="6000" b="1" i="1" dirty="0" smtClean="0">
                <a:solidFill>
                  <a:srgbClr val="0070C0"/>
                </a:solidFill>
                <a:latin typeface="Calisto MT" pitchFamily="18" charset="0"/>
              </a:rPr>
              <a:t> »</a:t>
            </a:r>
          </a:p>
          <a:p>
            <a:r>
              <a:rPr lang="fr-FR" b="1" i="1" dirty="0" smtClean="0">
                <a:latin typeface="Calisto MT" pitchFamily="18" charset="0"/>
              </a:rPr>
              <a:t>Mariette LACOSTA</a:t>
            </a:r>
            <a:r>
              <a:rPr lang="en-US" b="1" i="1" dirty="0" smtClean="0">
                <a:latin typeface="Calisto MT" pitchFamily="18" charset="0"/>
              </a:rPr>
              <a:t> - </a:t>
            </a:r>
            <a:r>
              <a:rPr lang="fr-FR" b="1" i="1" dirty="0" smtClean="0">
                <a:latin typeface="Calisto MT" pitchFamily="18" charset="0"/>
              </a:rPr>
              <a:t>Carole GARRAUD</a:t>
            </a:r>
            <a:endParaRPr lang="en-US" b="1" i="1" dirty="0">
              <a:latin typeface="Calisto MT" pitchFamily="18" charset="0"/>
            </a:endParaRPr>
          </a:p>
        </p:txBody>
      </p:sp>
      <p:pic>
        <p:nvPicPr>
          <p:cNvPr id="1028" name="Picture 4" descr="D:\6images2OOCT3D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55839" y="188640"/>
            <a:ext cx="2828925" cy="16192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Résultat de recherche d'images pour &quot;retombées médiatiques rallye des princesses&quot;">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568" y="250995"/>
            <a:ext cx="2962275" cy="1543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881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66"/>
                </a:solidFill>
              </a:rPr>
              <a:t>Retombées médiatiques globales</a:t>
            </a:r>
            <a:endParaRPr lang="en-US" dirty="0">
              <a:solidFill>
                <a:srgbClr val="FF0066"/>
              </a:solidFill>
            </a:endParaRPr>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234206"/>
            <a:ext cx="7632848" cy="4826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295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dirty="0" smtClean="0">
                <a:solidFill>
                  <a:srgbClr val="FF0066"/>
                </a:solidFill>
                <a:latin typeface="Calibri" pitchFamily="34" charset="0"/>
              </a:rPr>
              <a:t>Devenir PARTENAIRE de l’épreuve</a:t>
            </a:r>
            <a:endParaRPr lang="en-US" sz="3200" dirty="0">
              <a:solidFill>
                <a:srgbClr val="FF0066"/>
              </a:solidFill>
              <a:latin typeface="Calibri" pitchFamily="34" charset="0"/>
            </a:endParaRPr>
          </a:p>
        </p:txBody>
      </p:sp>
      <p:sp>
        <p:nvSpPr>
          <p:cNvPr id="3" name="Content Placeholder 2"/>
          <p:cNvSpPr>
            <a:spLocks noGrp="1"/>
          </p:cNvSpPr>
          <p:nvPr>
            <p:ph idx="1"/>
          </p:nvPr>
        </p:nvSpPr>
        <p:spPr/>
        <p:txBody>
          <a:bodyPr>
            <a:normAutofit fontScale="92500" lnSpcReduction="20000"/>
          </a:bodyPr>
          <a:lstStyle/>
          <a:p>
            <a:r>
              <a:rPr lang="fr-FR" sz="2000" b="1" dirty="0" smtClean="0"/>
              <a:t>Pour accroitre votre notoriété </a:t>
            </a:r>
            <a:r>
              <a:rPr lang="fr-FR" sz="2000" dirty="0" smtClean="0"/>
              <a:t>en France et à l’international auprès du grand public et des prescripteurs grâce à une importante couverture médiatique avant pendant et après l’évènement</a:t>
            </a:r>
          </a:p>
          <a:p>
            <a:r>
              <a:rPr lang="fr-FR" sz="2000" b="1" dirty="0" smtClean="0"/>
              <a:t>Pour promouvoir le sport automobile féminin</a:t>
            </a:r>
          </a:p>
          <a:p>
            <a:r>
              <a:rPr lang="fr-FR" sz="2000" b="1" dirty="0" smtClean="0"/>
              <a:t>Pour développer votre stratégie de sponsoring </a:t>
            </a:r>
            <a:r>
              <a:rPr lang="fr-FR" sz="2000" dirty="0" smtClean="0"/>
              <a:t>en associant votre image à une épreuve</a:t>
            </a:r>
            <a:r>
              <a:rPr lang="fr-FR" sz="2000" b="1" dirty="0" smtClean="0"/>
              <a:t> </a:t>
            </a:r>
            <a:r>
              <a:rPr lang="fr-FR" sz="2000" dirty="0" smtClean="0"/>
              <a:t>raffinée, élégante et conviviale</a:t>
            </a:r>
          </a:p>
          <a:p>
            <a:endParaRPr lang="fr-FR" sz="2000" dirty="0"/>
          </a:p>
          <a:p>
            <a:pPr marL="0" indent="0">
              <a:buNone/>
            </a:pPr>
            <a:r>
              <a:rPr lang="fr-FR" sz="2000" dirty="0" smtClean="0"/>
              <a:t>			</a:t>
            </a:r>
            <a:r>
              <a:rPr lang="fr-FR" sz="3500" u="sng" dirty="0" smtClean="0">
                <a:solidFill>
                  <a:srgbClr val="FF0066"/>
                </a:solidFill>
                <a:latin typeface="Calibri" pitchFamily="34" charset="0"/>
              </a:rPr>
              <a:t>DEFISCALISATION</a:t>
            </a:r>
          </a:p>
          <a:p>
            <a:pPr marL="0" indent="0">
              <a:buNone/>
            </a:pPr>
            <a:endParaRPr lang="fr-FR" sz="2000" dirty="0"/>
          </a:p>
          <a:p>
            <a:pPr marL="0" indent="0">
              <a:buNone/>
            </a:pPr>
            <a:r>
              <a:rPr lang="fr-FR" sz="2000" dirty="0" smtClean="0"/>
              <a:t>Les entreprises sponsors peuvent passer en charges d’opérations RP ou de publicité la </a:t>
            </a:r>
            <a:r>
              <a:rPr lang="fr-FR" sz="2200" b="1" u="sng" dirty="0" smtClean="0"/>
              <a:t>totalité du montant versé</a:t>
            </a:r>
            <a:r>
              <a:rPr lang="fr-FR" sz="2200" b="1" dirty="0" smtClean="0"/>
              <a:t>. </a:t>
            </a:r>
          </a:p>
          <a:p>
            <a:pPr marL="0" indent="0">
              <a:buNone/>
            </a:pPr>
            <a:r>
              <a:rPr lang="fr-FR" sz="2000" dirty="0" smtClean="0"/>
              <a:t>En effet, cette somme est une charge déductible du résultat imposable de l’entreprise. Vous trouverez sur le site internet ci-dessous l’article du code général des impôts (article 39-1.7) qui autorise les entreprises à passer le montant qu’elles versent en dépenses de publicité:</a:t>
            </a:r>
          </a:p>
          <a:p>
            <a:pPr marL="0" indent="0">
              <a:buNone/>
            </a:pPr>
            <a:r>
              <a:rPr lang="fr-FR" sz="1700" dirty="0" smtClean="0">
                <a:solidFill>
                  <a:schemeClr val="tx2">
                    <a:lumMod val="60000"/>
                    <a:lumOff val="40000"/>
                  </a:schemeClr>
                </a:solidFill>
              </a:rPr>
              <a:t>https://www.service-public.fr/professionnels-entreprises/vosdroits/F31973</a:t>
            </a:r>
            <a:endParaRPr lang="en-US" sz="1700" dirty="0">
              <a:solidFill>
                <a:schemeClr val="tx2">
                  <a:lumMod val="60000"/>
                  <a:lumOff val="40000"/>
                </a:schemeClr>
              </a:solidFill>
            </a:endParaRPr>
          </a:p>
        </p:txBody>
      </p:sp>
    </p:spTree>
    <p:extLst>
      <p:ext uri="{BB962C8B-B14F-4D97-AF65-F5344CB8AC3E}">
        <p14:creationId xmlns:p14="http://schemas.microsoft.com/office/powerpoint/2010/main" val="1563160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dirty="0" smtClean="0">
                <a:solidFill>
                  <a:srgbClr val="FF0066"/>
                </a:solidFill>
              </a:rPr>
              <a:t>LOGO de votre entreprise sur le véhicule</a:t>
            </a:r>
            <a:endParaRPr lang="en-US" sz="3200" dirty="0">
              <a:solidFill>
                <a:srgbClr val="FF0066"/>
              </a:solidFill>
            </a:endParaRPr>
          </a:p>
        </p:txBody>
      </p:sp>
      <p:sp>
        <p:nvSpPr>
          <p:cNvPr id="3" name="Content Placeholder 2"/>
          <p:cNvSpPr>
            <a:spLocks noGrp="1"/>
          </p:cNvSpPr>
          <p:nvPr>
            <p:ph idx="1"/>
          </p:nvPr>
        </p:nvSpPr>
        <p:spPr/>
        <p:txBody>
          <a:bodyPr>
            <a:normAutofit/>
          </a:bodyPr>
          <a:lstStyle/>
          <a:p>
            <a:r>
              <a:rPr lang="fr-FR" sz="2800" dirty="0" smtClean="0"/>
              <a:t>500 €: logo/vêtement 10X3cm</a:t>
            </a:r>
          </a:p>
          <a:p>
            <a:r>
              <a:rPr lang="fr-FR" sz="2800" dirty="0" smtClean="0"/>
              <a:t>800 €: logo/vêtement 15X5cm</a:t>
            </a:r>
          </a:p>
          <a:p>
            <a:r>
              <a:rPr lang="fr-FR" sz="2800" dirty="0" smtClean="0"/>
              <a:t>1500 €:</a:t>
            </a:r>
            <a:r>
              <a:rPr lang="fr-FR" sz="2800" baseline="30000" dirty="0" smtClean="0"/>
              <a:t> </a:t>
            </a:r>
            <a:r>
              <a:rPr lang="fr-FR" sz="2800" dirty="0" smtClean="0"/>
              <a:t>logo/voiture  15X5cm</a:t>
            </a:r>
          </a:p>
          <a:p>
            <a:r>
              <a:rPr lang="fr-FR" sz="2800" dirty="0" smtClean="0"/>
              <a:t>2500 €: logo/voiture  25X10cm &amp; tenues </a:t>
            </a:r>
          </a:p>
          <a:p>
            <a:pPr>
              <a:buNone/>
            </a:pPr>
            <a:r>
              <a:rPr lang="fr-FR" sz="2800" dirty="0" smtClean="0"/>
              <a:t>   de l’équipage</a:t>
            </a:r>
          </a:p>
          <a:p>
            <a:r>
              <a:rPr lang="fr-FR" sz="2800" dirty="0" smtClean="0"/>
              <a:t>&gt; 3000 €:Nous consulter</a:t>
            </a:r>
            <a:endParaRPr lang="en-US" sz="2800"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1700808"/>
            <a:ext cx="2232248" cy="4375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4638675"/>
            <a:ext cx="2267744"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657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solidFill>
                  <a:srgbClr val="FF0066"/>
                </a:solidFill>
              </a:rPr>
              <a:t>Un visage </a:t>
            </a:r>
            <a:r>
              <a:rPr lang="en-US" dirty="0" err="1" smtClean="0">
                <a:solidFill>
                  <a:srgbClr val="FF0066"/>
                </a:solidFill>
              </a:rPr>
              <a:t>associé</a:t>
            </a:r>
            <a:r>
              <a:rPr lang="en-US" dirty="0" smtClean="0">
                <a:solidFill>
                  <a:srgbClr val="FF0066"/>
                </a:solidFill>
              </a:rPr>
              <a:t> à Un nom</a:t>
            </a:r>
            <a:endParaRPr lang="en-US" dirty="0">
              <a:solidFill>
                <a:srgbClr val="FF0066"/>
              </a:solidFill>
            </a:endParaRPr>
          </a:p>
        </p:txBody>
      </p:sp>
      <p:pic>
        <p:nvPicPr>
          <p:cNvPr id="1026" name="Picture 2" descr="C:\Users\mlacosta\Desktop\03.09.18 PHOTOS ML 211.JPG"/>
          <p:cNvPicPr>
            <a:picLocks noGrp="1" noChangeAspect="1" noChangeArrowheads="1"/>
          </p:cNvPicPr>
          <p:nvPr>
            <p:ph idx="1"/>
          </p:nvPr>
        </p:nvPicPr>
        <p:blipFill>
          <a:blip r:embed="rId3" cstate="print"/>
          <a:srcRect/>
          <a:stretch>
            <a:fillRect/>
          </a:stretch>
        </p:blipFill>
        <p:spPr bwMode="auto">
          <a:xfrm>
            <a:off x="1331641" y="1052736"/>
            <a:ext cx="6696744" cy="4824536"/>
          </a:xfrm>
          <a:prstGeom prst="rect">
            <a:avLst/>
          </a:prstGeom>
          <a:noFill/>
        </p:spPr>
      </p:pic>
      <p:sp>
        <p:nvSpPr>
          <p:cNvPr id="10" name="Rectangle 9"/>
          <p:cNvSpPr/>
          <p:nvPr/>
        </p:nvSpPr>
        <p:spPr>
          <a:xfrm rot="10800000" flipV="1">
            <a:off x="2277300" y="5922856"/>
            <a:ext cx="5823092" cy="830997"/>
          </a:xfrm>
          <a:prstGeom prst="rect">
            <a:avLst/>
          </a:prstGeom>
        </p:spPr>
        <p:txBody>
          <a:bodyPr wrap="square">
            <a:spAutoFit/>
          </a:bodyPr>
          <a:lstStyle/>
          <a:p>
            <a:r>
              <a:rPr lang="fr-FR" dirty="0" smtClean="0"/>
              <a:t>Pensez à nous…nous penserons à vous ! </a:t>
            </a:r>
            <a:r>
              <a:rPr lang="fr-FR" sz="4800" dirty="0" smtClean="0"/>
              <a:t>MERCI</a:t>
            </a:r>
          </a:p>
        </p:txBody>
      </p:sp>
    </p:spTree>
    <p:extLst>
      <p:ext uri="{BB962C8B-B14F-4D97-AF65-F5344CB8AC3E}">
        <p14:creationId xmlns:p14="http://schemas.microsoft.com/office/powerpoint/2010/main" val="4139083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66"/>
                </a:solidFill>
              </a:rPr>
              <a:t>COMPETENCES </a:t>
            </a:r>
            <a:r>
              <a:rPr lang="en-US" dirty="0" err="1" smtClean="0">
                <a:solidFill>
                  <a:srgbClr val="FF0066"/>
                </a:solidFill>
              </a:rPr>
              <a:t>requises</a:t>
            </a:r>
            <a:endParaRPr lang="en-US" dirty="0">
              <a:solidFill>
                <a:srgbClr val="FF0066"/>
              </a:solidFill>
            </a:endParaRPr>
          </a:p>
        </p:txBody>
      </p:sp>
      <p:sp>
        <p:nvSpPr>
          <p:cNvPr id="3" name="Content Placeholder 2"/>
          <p:cNvSpPr>
            <a:spLocks noGrp="1"/>
          </p:cNvSpPr>
          <p:nvPr>
            <p:ph sz="half" idx="1"/>
          </p:nvPr>
        </p:nvSpPr>
        <p:spPr>
          <a:xfrm>
            <a:off x="457200" y="1340768"/>
            <a:ext cx="4038600" cy="5328592"/>
          </a:xfrm>
        </p:spPr>
        <p:txBody>
          <a:bodyPr>
            <a:normAutofit fontScale="62500" lnSpcReduction="20000"/>
          </a:bodyPr>
          <a:lstStyle/>
          <a:p>
            <a:pPr marL="0" indent="0" algn="just">
              <a:buNone/>
            </a:pPr>
            <a:r>
              <a:rPr lang="fr-FR" dirty="0" smtClean="0"/>
              <a:t>Constance, persévérance et audace</a:t>
            </a:r>
            <a:r>
              <a:rPr lang="fr-FR" dirty="0"/>
              <a:t> </a:t>
            </a:r>
            <a:r>
              <a:rPr lang="fr-FR" dirty="0" smtClean="0"/>
              <a:t>seront les maîtres-mots  de ce 20</a:t>
            </a:r>
            <a:r>
              <a:rPr lang="fr-FR" baseline="30000" dirty="0" smtClean="0"/>
              <a:t>ème</a:t>
            </a:r>
            <a:r>
              <a:rPr lang="fr-FR" dirty="0" smtClean="0"/>
              <a:t> Rallye des Princesses qui se déroulera  </a:t>
            </a:r>
          </a:p>
          <a:p>
            <a:pPr marL="0" indent="0" algn="just">
              <a:buNone/>
            </a:pPr>
            <a:r>
              <a:rPr lang="fr-FR" dirty="0" smtClean="0"/>
              <a:t> 	</a:t>
            </a:r>
          </a:p>
          <a:p>
            <a:pPr marL="0" indent="0" algn="just">
              <a:buNone/>
            </a:pPr>
            <a:r>
              <a:rPr lang="fr-FR" sz="3800" b="1" dirty="0" smtClean="0">
                <a:solidFill>
                  <a:srgbClr val="FF0066"/>
                </a:solidFill>
              </a:rPr>
              <a:t>	du 1</a:t>
            </a:r>
            <a:r>
              <a:rPr lang="fr-FR" sz="3800" b="1" baseline="30000" dirty="0" smtClean="0">
                <a:solidFill>
                  <a:srgbClr val="FF0066"/>
                </a:solidFill>
              </a:rPr>
              <a:t>er</a:t>
            </a:r>
            <a:r>
              <a:rPr lang="fr-FR" sz="3800" b="1" dirty="0" smtClean="0">
                <a:solidFill>
                  <a:srgbClr val="FF0066"/>
                </a:solidFill>
              </a:rPr>
              <a:t> au 6 Juin 2019 </a:t>
            </a:r>
          </a:p>
          <a:p>
            <a:pPr marL="0" indent="0" algn="ctr">
              <a:buNone/>
            </a:pPr>
            <a:r>
              <a:rPr lang="fr-FR" sz="3800" b="1" dirty="0" smtClean="0">
                <a:solidFill>
                  <a:srgbClr val="FF0066"/>
                </a:solidFill>
              </a:rPr>
              <a:t>DE  PARIS  A  SAINT-TROPEZ</a:t>
            </a:r>
          </a:p>
          <a:p>
            <a:pPr marL="0" indent="0">
              <a:buNone/>
            </a:pPr>
            <a:endParaRPr lang="fr-FR" b="1" dirty="0" smtClean="0">
              <a:solidFill>
                <a:srgbClr val="FF0066"/>
              </a:solidFill>
            </a:endParaRPr>
          </a:p>
          <a:p>
            <a:pPr marL="0" indent="0">
              <a:buNone/>
            </a:pPr>
            <a:r>
              <a:rPr lang="fr-FR" b="1" dirty="0" smtClean="0">
                <a:solidFill>
                  <a:srgbClr val="FF0066"/>
                </a:solidFill>
              </a:rPr>
              <a:t>Sur 1 600kms </a:t>
            </a:r>
            <a:r>
              <a:rPr lang="fr-FR" dirty="0" smtClean="0">
                <a:solidFill>
                  <a:srgbClr val="FF0066"/>
                </a:solidFill>
              </a:rPr>
              <a:t>de routes sinueuses et plus pittoresques les unes que les autres !</a:t>
            </a:r>
          </a:p>
          <a:p>
            <a:pPr marL="0" indent="0" algn="just">
              <a:buNone/>
            </a:pPr>
            <a:r>
              <a:rPr lang="fr-FR" dirty="0" smtClean="0"/>
              <a:t/>
            </a:r>
            <a:br>
              <a:rPr lang="fr-FR" dirty="0" smtClean="0"/>
            </a:br>
            <a:r>
              <a:rPr lang="fr-FR" dirty="0" smtClean="0"/>
              <a:t>Plus qu’une course, ce rallye </a:t>
            </a:r>
            <a:r>
              <a:rPr lang="fr-FR" b="1" dirty="0" smtClean="0">
                <a:solidFill>
                  <a:srgbClr val="FF0066"/>
                </a:solidFill>
              </a:rPr>
              <a:t>est</a:t>
            </a:r>
            <a:r>
              <a:rPr lang="fr-FR" dirty="0" smtClean="0">
                <a:solidFill>
                  <a:srgbClr val="FF0066"/>
                </a:solidFill>
              </a:rPr>
              <a:t> </a:t>
            </a:r>
            <a:r>
              <a:rPr lang="fr-FR" b="1" dirty="0" smtClean="0">
                <a:solidFill>
                  <a:srgbClr val="FF0066"/>
                </a:solidFill>
              </a:rPr>
              <a:t>connu pour être le plus dur de France en catégorie de régularité. </a:t>
            </a:r>
          </a:p>
          <a:p>
            <a:pPr marL="0" indent="0" algn="just">
              <a:buNone/>
            </a:pPr>
            <a:endParaRPr lang="fr-FR" dirty="0" smtClean="0"/>
          </a:p>
          <a:p>
            <a:pPr marL="0" indent="0" algn="just">
              <a:buNone/>
            </a:pPr>
            <a:r>
              <a:rPr lang="fr-FR" dirty="0" smtClean="0"/>
              <a:t>Evènement hors du commun qui met à l’honneur  : </a:t>
            </a:r>
          </a:p>
          <a:p>
            <a:pPr marL="0" indent="0" algn="ctr">
              <a:buNone/>
            </a:pPr>
            <a:r>
              <a:rPr lang="fr-FR" sz="3400" b="1" dirty="0" smtClean="0">
                <a:solidFill>
                  <a:srgbClr val="FF0066"/>
                </a:solidFill>
              </a:rPr>
              <a:t>Passion de l’automobile </a:t>
            </a:r>
          </a:p>
          <a:p>
            <a:pPr marL="0" indent="0" algn="ctr">
              <a:buNone/>
            </a:pPr>
            <a:r>
              <a:rPr lang="fr-FR" sz="3400" b="1" dirty="0" smtClean="0">
                <a:solidFill>
                  <a:srgbClr val="FF0066"/>
                </a:solidFill>
              </a:rPr>
              <a:t>&amp; </a:t>
            </a:r>
          </a:p>
          <a:p>
            <a:pPr marL="0" indent="0" algn="ctr">
              <a:buNone/>
            </a:pPr>
            <a:r>
              <a:rPr lang="fr-FR" sz="3400" b="1" dirty="0" smtClean="0">
                <a:solidFill>
                  <a:srgbClr val="FF0066"/>
                </a:solidFill>
              </a:rPr>
              <a:t>Elégance 100% féminine</a:t>
            </a:r>
          </a:p>
        </p:txBody>
      </p:sp>
      <p:sp>
        <p:nvSpPr>
          <p:cNvPr id="4" name="Content Placeholder 3"/>
          <p:cNvSpPr>
            <a:spLocks noGrp="1"/>
          </p:cNvSpPr>
          <p:nvPr>
            <p:ph sz="half" idx="2"/>
          </p:nvPr>
        </p:nvSpPr>
        <p:spPr>
          <a:xfrm>
            <a:off x="4648200" y="1600200"/>
            <a:ext cx="4038600" cy="5069160"/>
          </a:xfrm>
        </p:spPr>
        <p:txBody>
          <a:bodyPr>
            <a:normAutofit fontScale="62500" lnSpcReduction="20000"/>
          </a:bodyPr>
          <a:lstStyle/>
          <a:p>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4008" y="1628800"/>
            <a:ext cx="4032448" cy="1393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4008" y="3284984"/>
            <a:ext cx="4032448"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44008" y="4797152"/>
            <a:ext cx="4032448"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113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r-FR" sz="3600" dirty="0" smtClean="0">
                <a:solidFill>
                  <a:srgbClr val="FF0066"/>
                </a:solidFill>
              </a:rPr>
              <a:t>CONCEPT 100% féminin</a:t>
            </a:r>
            <a:endParaRPr lang="en-US" sz="3600" dirty="0">
              <a:solidFill>
                <a:srgbClr val="FF0066"/>
              </a:solidFill>
            </a:endParaRPr>
          </a:p>
        </p:txBody>
      </p:sp>
      <p:sp>
        <p:nvSpPr>
          <p:cNvPr id="3" name="Content Placeholder 2"/>
          <p:cNvSpPr>
            <a:spLocks noGrp="1"/>
          </p:cNvSpPr>
          <p:nvPr>
            <p:ph idx="1"/>
          </p:nvPr>
        </p:nvSpPr>
        <p:spPr>
          <a:xfrm>
            <a:off x="395536" y="1268760"/>
            <a:ext cx="8291264" cy="5040560"/>
          </a:xfrm>
        </p:spPr>
        <p:txBody>
          <a:bodyPr>
            <a:normAutofit fontScale="92500" lnSpcReduction="10000"/>
          </a:bodyPr>
          <a:lstStyle/>
          <a:p>
            <a:endParaRPr lang="fr-FR" sz="2000" dirty="0" smtClean="0"/>
          </a:p>
          <a:p>
            <a:endParaRPr lang="fr-FR" sz="2000" dirty="0"/>
          </a:p>
          <a:p>
            <a:pPr marL="0" indent="0" algn="just">
              <a:buNone/>
            </a:pPr>
            <a:r>
              <a:rPr lang="fr-FR" sz="2000" dirty="0" smtClean="0"/>
              <a:t>Tout en respectant la charte F.F.V.E .(Fédération Française des Véhicules d’Epoque) ce</a:t>
            </a:r>
            <a:r>
              <a:rPr lang="fr-FR" sz="2000" dirty="0" smtClean="0">
                <a:solidFill>
                  <a:srgbClr val="FF0000"/>
                </a:solidFill>
              </a:rPr>
              <a:t> </a:t>
            </a:r>
            <a:r>
              <a:rPr lang="fr-FR" sz="2000" b="1" dirty="0" smtClean="0">
                <a:solidFill>
                  <a:srgbClr val="FF0066"/>
                </a:solidFill>
              </a:rPr>
              <a:t>rallye d’endurance </a:t>
            </a:r>
            <a:r>
              <a:rPr lang="fr-FR" sz="2000" dirty="0" smtClean="0"/>
              <a:t>va permettre à des collectionneurs de véhicules d’époque de les faire rouler dans des conditions de sécurité optimales tout en parcourant le patrimoine culturel et historique de nos régions. Cette épreuve, qui n’est pas une épreuve sportive de vitesse, se déroule néanmoins sur route ouverte et sera ponctuée de tests de sécurité routière et parcours secrets !</a:t>
            </a:r>
          </a:p>
          <a:p>
            <a:pPr marL="0" indent="0" algn="ctr">
              <a:buNone/>
            </a:pPr>
            <a:r>
              <a:rPr lang="fr-FR" sz="3600" dirty="0" smtClean="0"/>
              <a:t>RALLYE 100% Féminin</a:t>
            </a:r>
          </a:p>
          <a:p>
            <a:pPr marL="0" indent="0" algn="ctr">
              <a:buNone/>
            </a:pPr>
            <a:endParaRPr lang="fr-FR" sz="2000" dirty="0"/>
          </a:p>
          <a:p>
            <a:pPr marL="0" lvl="0" indent="0" algn="just">
              <a:buNone/>
            </a:pPr>
            <a:r>
              <a:rPr lang="fr-FR" sz="2000" dirty="0" smtClean="0"/>
              <a:t>Viviane </a:t>
            </a:r>
            <a:r>
              <a:rPr lang="fr-FR" sz="2000" dirty="0" err="1" smtClean="0"/>
              <a:t>Zanirolli</a:t>
            </a:r>
            <a:r>
              <a:rPr lang="fr-FR" sz="2000" dirty="0" smtClean="0"/>
              <a:t>, passionnée de voitures anciennes et de rallyes a constaté au fil du temps  l’engouement féminin pour ces voitures anciennes et a créé en 2000 le </a:t>
            </a:r>
            <a:r>
              <a:rPr lang="fr-FR" sz="2000" dirty="0">
                <a:solidFill>
                  <a:prstClr val="black"/>
                </a:solidFill>
              </a:rPr>
              <a:t>Rallye des </a:t>
            </a:r>
            <a:r>
              <a:rPr lang="fr-FR" sz="2000" dirty="0" smtClean="0">
                <a:solidFill>
                  <a:prstClr val="black"/>
                </a:solidFill>
              </a:rPr>
              <a:t>Princesses, devenu </a:t>
            </a:r>
            <a:r>
              <a:rPr lang="fr-FR" sz="2000" dirty="0">
                <a:solidFill>
                  <a:prstClr val="black"/>
                </a:solidFill>
              </a:rPr>
              <a:t>aujourd’hui un </a:t>
            </a:r>
            <a:r>
              <a:rPr lang="fr-FR" sz="2000" dirty="0" smtClean="0">
                <a:solidFill>
                  <a:prstClr val="black"/>
                </a:solidFill>
              </a:rPr>
              <a:t>évènemen</a:t>
            </a:r>
            <a:r>
              <a:rPr lang="fr-FR" sz="2000" dirty="0" smtClean="0"/>
              <a:t>t incontournable du sport automobile au féminin constitué de :</a:t>
            </a:r>
          </a:p>
          <a:p>
            <a:pPr marL="0" lvl="0" indent="0" algn="ctr">
              <a:buNone/>
            </a:pPr>
            <a:r>
              <a:rPr lang="fr-FR" sz="3500" b="1" dirty="0" smtClean="0">
                <a:solidFill>
                  <a:srgbClr val="FF0066"/>
                </a:solidFill>
              </a:rPr>
              <a:t>90 équipages venus des quatre coins du monde</a:t>
            </a:r>
            <a:endParaRPr lang="en-US" sz="3500" b="1" dirty="0">
              <a:solidFill>
                <a:srgbClr val="FF0066"/>
              </a:solidFill>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8144" y="188640"/>
            <a:ext cx="2905125"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9684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66"/>
                </a:solidFill>
              </a:rPr>
              <a:t>Eligibilité des véhicules</a:t>
            </a:r>
            <a:endParaRPr lang="en-US" dirty="0">
              <a:solidFill>
                <a:srgbClr val="FF0066"/>
              </a:solidFill>
            </a:endParaRPr>
          </a:p>
        </p:txBody>
      </p:sp>
      <p:sp>
        <p:nvSpPr>
          <p:cNvPr id="3" name="Content Placeholder 2"/>
          <p:cNvSpPr>
            <a:spLocks noGrp="1"/>
          </p:cNvSpPr>
          <p:nvPr>
            <p:ph idx="1"/>
          </p:nvPr>
        </p:nvSpPr>
        <p:spPr/>
        <p:txBody>
          <a:bodyPr>
            <a:normAutofit/>
          </a:bodyPr>
          <a:lstStyle/>
          <a:p>
            <a:pPr marL="0" indent="0">
              <a:buNone/>
            </a:pPr>
            <a:r>
              <a:rPr lang="fr-FR" dirty="0" smtClean="0"/>
              <a:t>Sont éligibles tous les </a:t>
            </a:r>
            <a:r>
              <a:rPr lang="fr-FR" dirty="0"/>
              <a:t>v</a:t>
            </a:r>
            <a:r>
              <a:rPr lang="fr-FR" dirty="0" smtClean="0"/>
              <a:t>éhicules d’époque : </a:t>
            </a:r>
          </a:p>
          <a:p>
            <a:pPr marL="0" indent="0" algn="ctr">
              <a:buNone/>
            </a:pPr>
            <a:r>
              <a:rPr lang="fr-FR" b="1" dirty="0" smtClean="0"/>
              <a:t>d’avant-guerre jusqu’en 1985 </a:t>
            </a:r>
          </a:p>
          <a:p>
            <a:pPr marL="0" indent="0">
              <a:buNone/>
            </a:pPr>
            <a:r>
              <a:rPr lang="fr-FR" sz="2600" dirty="0" smtClean="0"/>
              <a:t>avec comme répartition les années de fabrication à savoir </a:t>
            </a:r>
            <a:r>
              <a:rPr lang="fr-FR" sz="2400" dirty="0" smtClean="0"/>
              <a:t>:</a:t>
            </a:r>
          </a:p>
          <a:p>
            <a:r>
              <a:rPr lang="fr-FR" i="1" dirty="0" smtClean="0"/>
              <a:t>Groupe 1 : de 1946 à 1953</a:t>
            </a:r>
          </a:p>
          <a:p>
            <a:r>
              <a:rPr lang="fr-FR" i="1" dirty="0" smtClean="0"/>
              <a:t>Groupe 2 : de 1954 à 1963</a:t>
            </a:r>
          </a:p>
          <a:p>
            <a:r>
              <a:rPr lang="fr-FR" i="1" dirty="0" smtClean="0"/>
              <a:t>Groupe 3 : de 1964 à 1973</a:t>
            </a:r>
          </a:p>
          <a:p>
            <a:r>
              <a:rPr lang="fr-FR" i="1" dirty="0" smtClean="0"/>
              <a:t>Groupe 4 : de 1974 à 1985</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6" y="3933056"/>
            <a:ext cx="2847975"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61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66"/>
                </a:solidFill>
              </a:rPr>
              <a:t>Déroulement de la COURSE</a:t>
            </a:r>
            <a:endParaRPr lang="en-US" dirty="0">
              <a:solidFill>
                <a:srgbClr val="FF0066"/>
              </a:solidFill>
            </a:endParaRPr>
          </a:p>
        </p:txBody>
      </p:sp>
      <p:sp>
        <p:nvSpPr>
          <p:cNvPr id="3" name="Content Placeholder 2"/>
          <p:cNvSpPr>
            <a:spLocks noGrp="1"/>
          </p:cNvSpPr>
          <p:nvPr>
            <p:ph idx="1"/>
          </p:nvPr>
        </p:nvSpPr>
        <p:spPr>
          <a:xfrm>
            <a:off x="457200" y="1772816"/>
            <a:ext cx="8229600" cy="4968552"/>
          </a:xfrm>
        </p:spPr>
        <p:txBody>
          <a:bodyPr>
            <a:normAutofit fontScale="92500" lnSpcReduction="10000"/>
          </a:bodyPr>
          <a:lstStyle/>
          <a:p>
            <a:pPr algn="just"/>
            <a:r>
              <a:rPr lang="fr-FR" dirty="0" smtClean="0"/>
              <a:t>Parcours scindé en 5 étapes de :</a:t>
            </a:r>
          </a:p>
          <a:p>
            <a:pPr algn="just">
              <a:buNone/>
            </a:pPr>
            <a:r>
              <a:rPr lang="fr-FR" dirty="0" smtClean="0"/>
              <a:t>    	</a:t>
            </a:r>
            <a:r>
              <a:rPr lang="fr-FR" dirty="0" smtClean="0">
                <a:solidFill>
                  <a:srgbClr val="FF0066"/>
                </a:solidFill>
              </a:rPr>
              <a:t>300 à 450 </a:t>
            </a:r>
            <a:r>
              <a:rPr lang="fr-FR" dirty="0" smtClean="0"/>
              <a:t>km/jour sur 6 jours </a:t>
            </a:r>
          </a:p>
          <a:p>
            <a:pPr algn="just"/>
            <a:r>
              <a:rPr lang="fr-FR" dirty="0" smtClean="0"/>
              <a:t>4 tests de sécurité routière à arrivées multiples,  soit environ </a:t>
            </a:r>
            <a:r>
              <a:rPr lang="fr-FR" dirty="0" smtClean="0">
                <a:solidFill>
                  <a:srgbClr val="FF0066"/>
                </a:solidFill>
              </a:rPr>
              <a:t>1600 Km parcourus</a:t>
            </a:r>
          </a:p>
          <a:p>
            <a:pPr algn="just"/>
            <a:r>
              <a:rPr lang="fr-FR" dirty="0" smtClean="0"/>
              <a:t>Sans GPS ni carte avec comme seul guide </a:t>
            </a:r>
          </a:p>
          <a:p>
            <a:pPr algn="just">
              <a:buNone/>
            </a:pPr>
            <a:r>
              <a:rPr lang="fr-FR" dirty="0" smtClean="0"/>
              <a:t>    un road book &amp; un chronomètre !</a:t>
            </a:r>
          </a:p>
          <a:p>
            <a:pPr algn="just"/>
            <a:r>
              <a:rPr lang="fr-FR" dirty="0" smtClean="0">
                <a:solidFill>
                  <a:srgbClr val="FF0066"/>
                </a:solidFill>
              </a:rPr>
              <a:t>90 équipages </a:t>
            </a:r>
            <a:r>
              <a:rPr lang="fr-FR" dirty="0" smtClean="0"/>
              <a:t>seront jugés sur leur moyenne en fonction de l’ancienneté du véhicule et de leur capacité à naviguer avec précision </a:t>
            </a:r>
            <a:br>
              <a:rPr lang="fr-FR" dirty="0" smtClean="0"/>
            </a:br>
            <a:endParaRPr lang="en-US" dirty="0"/>
          </a:p>
        </p:txBody>
      </p:sp>
    </p:spTree>
    <p:extLst>
      <p:ext uri="{BB962C8B-B14F-4D97-AF65-F5344CB8AC3E}">
        <p14:creationId xmlns:p14="http://schemas.microsoft.com/office/powerpoint/2010/main" val="1550525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66"/>
                </a:solidFill>
              </a:rPr>
              <a:t>L’équipage</a:t>
            </a:r>
            <a:endParaRPr lang="en-US" dirty="0">
              <a:solidFill>
                <a:srgbClr val="FF0066"/>
              </a:solidFill>
            </a:endParaRPr>
          </a:p>
        </p:txBody>
      </p:sp>
      <p:sp>
        <p:nvSpPr>
          <p:cNvPr id="6" name="Text Placeholder 5"/>
          <p:cNvSpPr>
            <a:spLocks noGrp="1"/>
          </p:cNvSpPr>
          <p:nvPr>
            <p:ph type="body" idx="1"/>
          </p:nvPr>
        </p:nvSpPr>
        <p:spPr/>
        <p:txBody>
          <a:bodyPr>
            <a:normAutofit/>
          </a:bodyPr>
          <a:lstStyle/>
          <a:p>
            <a:pPr algn="ctr"/>
            <a:r>
              <a:rPr lang="fr-FR" dirty="0" smtClean="0"/>
              <a:t>   </a:t>
            </a:r>
            <a:r>
              <a:rPr lang="fr-FR" dirty="0" smtClean="0">
                <a:solidFill>
                  <a:schemeClr val="tx2"/>
                </a:solidFill>
              </a:rPr>
              <a:t>Carole GARRAUD</a:t>
            </a:r>
            <a:endParaRPr lang="en-US" dirty="0">
              <a:solidFill>
                <a:schemeClr val="tx2"/>
              </a:solidFill>
            </a:endParaRPr>
          </a:p>
        </p:txBody>
      </p:sp>
      <p:sp>
        <p:nvSpPr>
          <p:cNvPr id="7" name="Content Placeholder 6"/>
          <p:cNvSpPr>
            <a:spLocks noGrp="1"/>
          </p:cNvSpPr>
          <p:nvPr>
            <p:ph sz="half" idx="2"/>
          </p:nvPr>
        </p:nvSpPr>
        <p:spPr>
          <a:xfrm>
            <a:off x="457200" y="2174875"/>
            <a:ext cx="4040188" cy="2046213"/>
          </a:xfrm>
        </p:spPr>
        <p:txBody>
          <a:bodyPr>
            <a:normAutofit/>
          </a:bodyPr>
          <a:lstStyle/>
          <a:p>
            <a:pPr marL="0" indent="0" algn="ctr">
              <a:buNone/>
            </a:pPr>
            <a:r>
              <a:rPr lang="fr-FR" sz="1200" dirty="0" smtClean="0"/>
              <a:t>6 Rue Paul Michel</a:t>
            </a:r>
          </a:p>
          <a:p>
            <a:pPr marL="0" indent="0" algn="ctr">
              <a:buNone/>
            </a:pPr>
            <a:r>
              <a:rPr lang="fr-FR" sz="1200" dirty="0" smtClean="0"/>
              <a:t>13290 AIX-EN-PROVENCE</a:t>
            </a:r>
          </a:p>
          <a:p>
            <a:pPr marL="0" indent="0" algn="ctr">
              <a:buNone/>
            </a:pPr>
            <a:r>
              <a:rPr lang="fr-FR" sz="1200" dirty="0" smtClean="0"/>
              <a:t>Née le 04/11/1970</a:t>
            </a:r>
          </a:p>
          <a:p>
            <a:pPr marL="0" indent="0" algn="ctr">
              <a:buNone/>
            </a:pPr>
            <a:r>
              <a:rPr lang="fr-FR" sz="1200" dirty="0" smtClean="0"/>
              <a:t>Mail : </a:t>
            </a:r>
            <a:r>
              <a:rPr lang="fr-FR" sz="1200" dirty="0" smtClean="0">
                <a:hlinkClick r:id="rId3"/>
              </a:rPr>
              <a:t>c_garraud@yahoo.fr</a:t>
            </a:r>
            <a:endParaRPr lang="fr-FR" sz="1200" dirty="0" smtClean="0"/>
          </a:p>
          <a:p>
            <a:pPr marL="0" indent="0" algn="ctr">
              <a:buNone/>
            </a:pPr>
            <a:endParaRPr lang="fr-FR" sz="1200" dirty="0" smtClean="0"/>
          </a:p>
          <a:p>
            <a:pPr marL="0" indent="0" algn="ctr">
              <a:buNone/>
            </a:pPr>
            <a:r>
              <a:rPr lang="fr-FR" sz="1800" b="1" dirty="0" smtClean="0"/>
              <a:t>Tél: 06 30 45 00 33</a:t>
            </a:r>
          </a:p>
          <a:p>
            <a:pPr marL="0" indent="0" algn="ctr">
              <a:buNone/>
            </a:pPr>
            <a:endParaRPr lang="fr-FR" sz="1200" dirty="0"/>
          </a:p>
          <a:p>
            <a:pPr marL="0" indent="0" algn="ctr">
              <a:buNone/>
            </a:pPr>
            <a:r>
              <a:rPr lang="fr-FR" sz="1400" dirty="0" smtClean="0"/>
              <a:t>Profession: Assistante hospitalière</a:t>
            </a:r>
          </a:p>
          <a:p>
            <a:pPr marL="0" indent="0" algn="ctr">
              <a:buNone/>
            </a:pPr>
            <a:endParaRPr lang="fr-FR" sz="1200" dirty="0"/>
          </a:p>
        </p:txBody>
      </p:sp>
      <p:sp>
        <p:nvSpPr>
          <p:cNvPr id="8" name="Text Placeholder 7"/>
          <p:cNvSpPr>
            <a:spLocks noGrp="1"/>
          </p:cNvSpPr>
          <p:nvPr>
            <p:ph type="body" sz="quarter" idx="3"/>
          </p:nvPr>
        </p:nvSpPr>
        <p:spPr/>
        <p:txBody>
          <a:bodyPr/>
          <a:lstStyle/>
          <a:p>
            <a:pPr algn="ctr"/>
            <a:r>
              <a:rPr lang="fr-FR" dirty="0" smtClean="0"/>
              <a:t>       </a:t>
            </a:r>
            <a:r>
              <a:rPr lang="fr-FR" dirty="0" smtClean="0">
                <a:solidFill>
                  <a:schemeClr val="tx2"/>
                </a:solidFill>
              </a:rPr>
              <a:t>Mariette LACOSTA</a:t>
            </a:r>
            <a:endParaRPr lang="en-US" dirty="0">
              <a:solidFill>
                <a:schemeClr val="tx2"/>
              </a:solidFill>
            </a:endParaRPr>
          </a:p>
        </p:txBody>
      </p:sp>
      <p:sp>
        <p:nvSpPr>
          <p:cNvPr id="9" name="Content Placeholder 8"/>
          <p:cNvSpPr>
            <a:spLocks noGrp="1"/>
          </p:cNvSpPr>
          <p:nvPr>
            <p:ph sz="quarter" idx="4"/>
          </p:nvPr>
        </p:nvSpPr>
        <p:spPr>
          <a:xfrm>
            <a:off x="5148064" y="2204863"/>
            <a:ext cx="3538736" cy="2016225"/>
          </a:xfrm>
        </p:spPr>
        <p:txBody>
          <a:bodyPr>
            <a:normAutofit/>
          </a:bodyPr>
          <a:lstStyle/>
          <a:p>
            <a:pPr algn="ctr">
              <a:buNone/>
            </a:pPr>
            <a:r>
              <a:rPr lang="en-US" sz="1200" dirty="0" smtClean="0"/>
              <a:t>780 </a:t>
            </a:r>
            <a:r>
              <a:rPr lang="en-US" sz="1200" dirty="0" err="1" smtClean="0"/>
              <a:t>Chemin</a:t>
            </a:r>
            <a:r>
              <a:rPr lang="en-US" sz="1200" dirty="0" smtClean="0"/>
              <a:t> de la </a:t>
            </a:r>
            <a:r>
              <a:rPr lang="en-US" sz="1200" dirty="0" err="1" smtClean="0"/>
              <a:t>capitelle</a:t>
            </a:r>
            <a:r>
              <a:rPr lang="en-US" sz="1200" dirty="0" smtClean="0"/>
              <a:t> </a:t>
            </a:r>
            <a:r>
              <a:rPr lang="en-US" sz="1200" dirty="0" err="1" smtClean="0"/>
              <a:t>pointue</a:t>
            </a:r>
            <a:endParaRPr lang="en-US" sz="1200" dirty="0" smtClean="0"/>
          </a:p>
          <a:p>
            <a:pPr algn="ctr">
              <a:buNone/>
            </a:pPr>
            <a:r>
              <a:rPr lang="en-US" sz="1200" dirty="0" smtClean="0"/>
              <a:t>30900 NIMES</a:t>
            </a:r>
          </a:p>
          <a:p>
            <a:pPr algn="ctr">
              <a:buNone/>
            </a:pPr>
            <a:r>
              <a:rPr lang="en-US" sz="1200" dirty="0" smtClean="0"/>
              <a:t>Née le 08/01/1964</a:t>
            </a:r>
          </a:p>
          <a:p>
            <a:pPr algn="ctr">
              <a:buNone/>
            </a:pPr>
            <a:r>
              <a:rPr lang="en-US" sz="1200" dirty="0" smtClean="0"/>
              <a:t>Mail : </a:t>
            </a:r>
            <a:r>
              <a:rPr lang="en-US" sz="1200" dirty="0" smtClean="0">
                <a:hlinkClick r:id="rId4"/>
              </a:rPr>
              <a:t>m.lacosta@smgargini.fr</a:t>
            </a:r>
            <a:endParaRPr lang="en-US" sz="1200" dirty="0" smtClean="0"/>
          </a:p>
          <a:p>
            <a:pPr algn="ctr">
              <a:buNone/>
            </a:pPr>
            <a:endParaRPr lang="en-US" sz="1200" dirty="0" smtClean="0"/>
          </a:p>
          <a:p>
            <a:pPr algn="ctr">
              <a:buNone/>
            </a:pPr>
            <a:r>
              <a:rPr lang="en-US" sz="1800" b="1" dirty="0" err="1" smtClean="0"/>
              <a:t>Tél</a:t>
            </a:r>
            <a:r>
              <a:rPr lang="en-US" sz="1800" b="1" dirty="0" smtClean="0"/>
              <a:t> : 06 61 82 00 40 </a:t>
            </a:r>
          </a:p>
          <a:p>
            <a:pPr algn="ctr">
              <a:buNone/>
            </a:pPr>
            <a:endParaRPr lang="en-US" sz="1200" dirty="0" smtClean="0"/>
          </a:p>
          <a:p>
            <a:pPr algn="ctr">
              <a:buNone/>
            </a:pPr>
            <a:r>
              <a:rPr lang="en-US" sz="1200" dirty="0" smtClean="0"/>
              <a:t>Profession : </a:t>
            </a:r>
            <a:r>
              <a:rPr lang="en-US" sz="1200" dirty="0" err="1" smtClean="0"/>
              <a:t>Assistante</a:t>
            </a:r>
            <a:r>
              <a:rPr lang="en-US" sz="1200" dirty="0" smtClean="0"/>
              <a:t> BTP</a:t>
            </a:r>
          </a:p>
          <a:p>
            <a:pPr algn="ctr">
              <a:buNone/>
            </a:pPr>
            <a:endParaRPr lang="en-US" sz="1200" dirty="0" smtClean="0"/>
          </a:p>
        </p:txBody>
      </p:sp>
      <p:sp>
        <p:nvSpPr>
          <p:cNvPr id="11" name="ZoneTexte 10"/>
          <p:cNvSpPr txBox="1"/>
          <p:nvPr/>
        </p:nvSpPr>
        <p:spPr>
          <a:xfrm>
            <a:off x="539552" y="4509120"/>
            <a:ext cx="8136904" cy="2154436"/>
          </a:xfrm>
          <a:prstGeom prst="rect">
            <a:avLst/>
          </a:prstGeom>
          <a:noFill/>
        </p:spPr>
        <p:txBody>
          <a:bodyPr wrap="square" rtlCol="0">
            <a:spAutoFit/>
          </a:bodyPr>
          <a:lstStyle/>
          <a:p>
            <a:r>
              <a:rPr lang="fr-FR" b="1" dirty="0" smtClean="0"/>
              <a:t>Nos POINTS FORTS : </a:t>
            </a:r>
            <a:r>
              <a:rPr lang="fr-FR" sz="2400" b="1" dirty="0" smtClean="0"/>
              <a:t>Passionnées-Battantes-Endurantes-Motivées</a:t>
            </a:r>
          </a:p>
          <a:p>
            <a:endParaRPr lang="fr-FR" b="1" dirty="0" smtClean="0"/>
          </a:p>
          <a:p>
            <a:r>
              <a:rPr lang="fr-FR" b="1" dirty="0" smtClean="0"/>
              <a:t>Nos POINTS FAIBLES </a:t>
            </a:r>
            <a:r>
              <a:rPr lang="fr-FR" b="1" smtClean="0"/>
              <a:t>: </a:t>
            </a:r>
            <a:r>
              <a:rPr lang="fr-FR" sz="2400" b="1" smtClean="0"/>
              <a:t>Fleur bleue </a:t>
            </a:r>
            <a:r>
              <a:rPr lang="fr-FR" sz="2400" b="1" dirty="0" smtClean="0"/>
              <a:t>– Souriantes – Confiantes</a:t>
            </a:r>
          </a:p>
          <a:p>
            <a:endParaRPr lang="fr-FR" b="1" dirty="0" smtClean="0"/>
          </a:p>
          <a:p>
            <a:pPr algn="ctr"/>
            <a:r>
              <a:rPr lang="fr-FR" sz="3200" b="1" dirty="0" smtClean="0">
                <a:solidFill>
                  <a:srgbClr val="FF0066"/>
                </a:solidFill>
              </a:rPr>
              <a:t>…En un mot … DE VRAIES FEMMES !!!</a:t>
            </a:r>
          </a:p>
          <a:p>
            <a:endParaRPr lang="fr-FR" b="1" dirty="0"/>
          </a:p>
        </p:txBody>
      </p:sp>
    </p:spTree>
    <p:extLst>
      <p:ext uri="{BB962C8B-B14F-4D97-AF65-F5344CB8AC3E}">
        <p14:creationId xmlns:p14="http://schemas.microsoft.com/office/powerpoint/2010/main" val="1883030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smtClean="0"/>
              <a:t>Le déroulé du rallye</a:t>
            </a:r>
            <a:br>
              <a:rPr lang="fr-FR" dirty="0" smtClean="0"/>
            </a:br>
            <a:endParaRPr lang="en-US" dirty="0"/>
          </a:p>
        </p:txBody>
      </p:sp>
      <p:sp>
        <p:nvSpPr>
          <p:cNvPr id="7" name="Content Placeholder 6"/>
          <p:cNvSpPr>
            <a:spLocks noGrp="1"/>
          </p:cNvSpPr>
          <p:nvPr>
            <p:ph idx="1"/>
          </p:nvPr>
        </p:nvSpPr>
        <p:spPr/>
        <p:txBody>
          <a:bodyPr/>
          <a:lstStyle/>
          <a:p>
            <a:r>
              <a:rPr lang="fr-FR" dirty="0" smtClean="0"/>
              <a:t>Prologue et épreuve entre Paris et St </a:t>
            </a:r>
            <a:r>
              <a:rPr lang="fr-FR" dirty="0" err="1" smtClean="0"/>
              <a:t>Tropez</a:t>
            </a:r>
            <a:endParaRPr lang="en-US" dirty="0"/>
          </a:p>
        </p:txBody>
      </p:sp>
      <p:sp>
        <p:nvSpPr>
          <p:cNvPr id="6" name="Text Placeholder 5"/>
          <p:cNvSpPr>
            <a:spLocks noGrp="1"/>
          </p:cNvSpPr>
          <p:nvPr>
            <p:ph type="body" sz="quarter" idx="4294967295"/>
          </p:nvPr>
        </p:nvSpPr>
        <p:spPr>
          <a:xfrm>
            <a:off x="5102225" y="1535113"/>
            <a:ext cx="4041775" cy="639762"/>
          </a:xfrm>
        </p:spPr>
        <p:txBody>
          <a:bodyPr>
            <a:normAutofit fontScale="92500"/>
          </a:bodyPr>
          <a:lstStyle/>
          <a:p>
            <a:r>
              <a:rPr lang="fr-FR" b="0" dirty="0">
                <a:solidFill>
                  <a:prstClr val="black"/>
                </a:solidFill>
                <a:ea typeface="+mj-ea"/>
                <a:cs typeface="+mj-cs"/>
              </a:rPr>
              <a:t>Du 1</a:t>
            </a:r>
            <a:r>
              <a:rPr lang="fr-FR" b="0" baseline="30000" dirty="0">
                <a:solidFill>
                  <a:prstClr val="black"/>
                </a:solidFill>
                <a:ea typeface="+mj-ea"/>
                <a:cs typeface="+mj-cs"/>
              </a:rPr>
              <a:t>er</a:t>
            </a:r>
            <a:r>
              <a:rPr lang="fr-FR" b="0" dirty="0">
                <a:solidFill>
                  <a:prstClr val="black"/>
                </a:solidFill>
                <a:ea typeface="+mj-ea"/>
                <a:cs typeface="+mj-cs"/>
              </a:rPr>
              <a:t> au 06 juin 2019</a:t>
            </a:r>
            <a:endParaRPr lang="en-US" dirty="0"/>
          </a:p>
        </p:txBody>
      </p:sp>
      <p:pic>
        <p:nvPicPr>
          <p:cNvPr id="2050" name="Picture 2" descr="D:\12imagesE8SAJSL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567" y="908720"/>
            <a:ext cx="8746750" cy="5028478"/>
          </a:xfrm>
          <a:prstGeom prst="rect">
            <a:avLst/>
          </a:prstGeom>
          <a:noFill/>
          <a:extLst>
            <a:ext uri="{909E8E84-426E-40DD-AFC4-6F175D3DCCD1}">
              <a14:hiddenFill xmlns:a14="http://schemas.microsoft.com/office/drawing/2010/main">
                <a:solidFill>
                  <a:srgbClr val="FFFFFF"/>
                </a:solidFill>
              </a14:hiddenFill>
            </a:ext>
          </a:extLst>
        </p:spPr>
      </p:pic>
      <p:sp>
        <p:nvSpPr>
          <p:cNvPr id="9" name="Right Arrow 8"/>
          <p:cNvSpPr/>
          <p:nvPr/>
        </p:nvSpPr>
        <p:spPr>
          <a:xfrm>
            <a:off x="389887" y="3789040"/>
            <a:ext cx="9145016" cy="3783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smtClean="0"/>
              <a:t>23 mars 2019   ou</a:t>
            </a:r>
            <a:r>
              <a:rPr lang="fr-FR" dirty="0" smtClean="0"/>
              <a:t>	</a:t>
            </a:r>
            <a:r>
              <a:rPr lang="fr-FR" b="1" dirty="0" smtClean="0"/>
              <a:t>27 avril 2019</a:t>
            </a:r>
            <a:r>
              <a:rPr lang="fr-FR" dirty="0" smtClean="0"/>
              <a:t>		</a:t>
            </a:r>
            <a:r>
              <a:rPr lang="fr-FR" b="1" dirty="0" smtClean="0"/>
              <a:t>1</a:t>
            </a:r>
            <a:r>
              <a:rPr lang="fr-FR" b="1" baseline="30000" dirty="0" smtClean="0"/>
              <a:t>er</a:t>
            </a:r>
            <a:r>
              <a:rPr lang="fr-FR" b="1" dirty="0" smtClean="0"/>
              <a:t> Juin 2019</a:t>
            </a:r>
            <a:r>
              <a:rPr lang="fr-FR" dirty="0" smtClean="0"/>
              <a:t>	</a:t>
            </a:r>
            <a:r>
              <a:rPr lang="fr-FR" b="1" dirty="0" smtClean="0"/>
              <a:t>06 Juin 2019</a:t>
            </a:r>
          </a:p>
          <a:p>
            <a:r>
              <a:rPr lang="fr-FR" dirty="0" smtClean="0">
                <a:solidFill>
                  <a:srgbClr val="FF0066"/>
                </a:solidFill>
              </a:rPr>
              <a:t>AVIGNON</a:t>
            </a:r>
            <a:r>
              <a:rPr lang="fr-FR" dirty="0" smtClean="0">
                <a:solidFill>
                  <a:srgbClr val="FF0000"/>
                </a:solidFill>
              </a:rPr>
              <a:t>	</a:t>
            </a:r>
            <a:r>
              <a:rPr lang="fr-FR" dirty="0" smtClean="0"/>
              <a:t>	</a:t>
            </a:r>
            <a:r>
              <a:rPr lang="fr-FR" dirty="0" smtClean="0">
                <a:solidFill>
                  <a:srgbClr val="FF0066"/>
                </a:solidFill>
              </a:rPr>
              <a:t>Région Parisienne</a:t>
            </a:r>
            <a:r>
              <a:rPr lang="fr-FR" dirty="0" smtClean="0"/>
              <a:t>		</a:t>
            </a:r>
            <a:r>
              <a:rPr lang="fr-FR" dirty="0" smtClean="0">
                <a:solidFill>
                  <a:srgbClr val="FF0066"/>
                </a:solidFill>
              </a:rPr>
              <a:t>Paris</a:t>
            </a:r>
            <a:r>
              <a:rPr lang="fr-FR" dirty="0" smtClean="0"/>
              <a:t>		</a:t>
            </a:r>
            <a:r>
              <a:rPr lang="fr-FR" dirty="0" smtClean="0">
                <a:solidFill>
                  <a:srgbClr val="FF0066"/>
                </a:solidFill>
              </a:rPr>
              <a:t>St </a:t>
            </a:r>
            <a:r>
              <a:rPr lang="fr-FR" dirty="0" err="1" smtClean="0">
                <a:solidFill>
                  <a:srgbClr val="FF0066"/>
                </a:solidFill>
              </a:rPr>
              <a:t>Tropez</a:t>
            </a:r>
            <a:endParaRPr lang="fr-FR" dirty="0" smtClean="0">
              <a:solidFill>
                <a:srgbClr val="FF0066"/>
              </a:solidFill>
            </a:endParaRPr>
          </a:p>
          <a:p>
            <a:endParaRPr lang="fr-FR" dirty="0" smtClean="0"/>
          </a:p>
          <a:p>
            <a:r>
              <a:rPr lang="fr-FR" b="1" dirty="0" smtClean="0"/>
              <a:t>Stages Initiation et Perfectionnement      	Départ du Rallye	Remise des prix </a:t>
            </a:r>
          </a:p>
          <a:p>
            <a:r>
              <a:rPr lang="fr-FR" b="1" dirty="0" smtClean="0"/>
              <a:t>De régularité				</a:t>
            </a:r>
            <a:r>
              <a:rPr lang="fr-FR" b="1" dirty="0" err="1" smtClean="0"/>
              <a:t>xxème</a:t>
            </a:r>
            <a:r>
              <a:rPr lang="fr-FR" b="1" dirty="0" smtClean="0"/>
              <a:t> Edition	&amp; soirée de Gala</a:t>
            </a:r>
            <a:endParaRPr lang="en-US" b="1" dirty="0"/>
          </a:p>
        </p:txBody>
      </p:sp>
    </p:spTree>
    <p:extLst>
      <p:ext uri="{BB962C8B-B14F-4D97-AF65-F5344CB8AC3E}">
        <p14:creationId xmlns:p14="http://schemas.microsoft.com/office/powerpoint/2010/main" val="84108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418058"/>
          </a:xfrm>
        </p:spPr>
        <p:txBody>
          <a:bodyPr>
            <a:normAutofit fontScale="90000"/>
          </a:bodyPr>
          <a:lstStyle/>
          <a:p>
            <a:r>
              <a:rPr lang="fr-FR" dirty="0" smtClean="0">
                <a:solidFill>
                  <a:srgbClr val="FF0066"/>
                </a:solidFill>
              </a:rPr>
              <a:t>BUDGET</a:t>
            </a:r>
            <a:endParaRPr lang="en-US" dirty="0">
              <a:solidFill>
                <a:srgbClr val="FF0066"/>
              </a:solidFill>
            </a:endParaRPr>
          </a:p>
        </p:txBody>
      </p:sp>
      <p:sp>
        <p:nvSpPr>
          <p:cNvPr id="8" name="Content Placeholder 7"/>
          <p:cNvSpPr>
            <a:spLocks noGrp="1"/>
          </p:cNvSpPr>
          <p:nvPr>
            <p:ph idx="1"/>
          </p:nvPr>
        </p:nvSpPr>
        <p:spPr>
          <a:xfrm>
            <a:off x="539552" y="1052736"/>
            <a:ext cx="8219256" cy="5805264"/>
          </a:xfrm>
        </p:spPr>
        <p:txBody>
          <a:bodyPr>
            <a:noAutofit/>
          </a:bodyPr>
          <a:lstStyle/>
          <a:p>
            <a:pPr marL="0" indent="0">
              <a:buNone/>
            </a:pPr>
            <a:r>
              <a:rPr lang="fr-FR" sz="1000" b="1" u="sng" dirty="0" smtClean="0"/>
              <a:t>FORMATION REGULARITE</a:t>
            </a:r>
          </a:p>
          <a:p>
            <a:r>
              <a:rPr lang="fr-FR" sz="1000" dirty="0" smtClean="0"/>
              <a:t>Formation régularité………………………………………...…………………………………………….………………………………………………………………………………….…500 €</a:t>
            </a:r>
          </a:p>
          <a:p>
            <a:r>
              <a:rPr lang="fr-FR" sz="1000" dirty="0" smtClean="0"/>
              <a:t>Frais de trajet Aix/Paris ……………………………………………………………….................................................……………………………………………</a:t>
            </a:r>
            <a:r>
              <a:rPr lang="mr-IN" sz="1000" dirty="0" smtClean="0"/>
              <a:t>…</a:t>
            </a:r>
            <a:r>
              <a:rPr lang="fr-FR" sz="1000" dirty="0" smtClean="0"/>
              <a:t>………</a:t>
            </a:r>
            <a:r>
              <a:rPr lang="mr-IN" sz="1000" dirty="0" smtClean="0"/>
              <a:t>…</a:t>
            </a:r>
            <a:r>
              <a:rPr lang="fr-FR" sz="1000" dirty="0" smtClean="0"/>
              <a:t>240 €</a:t>
            </a:r>
          </a:p>
          <a:p>
            <a:pPr marL="457200" lvl="1" indent="0">
              <a:buNone/>
            </a:pPr>
            <a:r>
              <a:rPr lang="fr-FR" sz="600" dirty="0" smtClean="0"/>
              <a:t>	</a:t>
            </a:r>
            <a:r>
              <a:rPr lang="fr-FR" sz="1200" b="1" i="1" dirty="0" smtClean="0"/>
              <a:t>SOUS TOTAL							      740 €</a:t>
            </a:r>
          </a:p>
          <a:p>
            <a:pPr marL="0" indent="0">
              <a:buNone/>
            </a:pPr>
            <a:r>
              <a:rPr lang="fr-FR" sz="1000" b="1" u="sng" dirty="0" smtClean="0"/>
              <a:t>ENGAGEMENT</a:t>
            </a:r>
          </a:p>
          <a:p>
            <a:r>
              <a:rPr lang="fr-FR" sz="1000" dirty="0" smtClean="0"/>
              <a:t>Inscription  équipage…………………………………………………………………………………………………………………………………………………………………………..</a:t>
            </a:r>
            <a:r>
              <a:rPr lang="en-AU" sz="1000" dirty="0" smtClean="0"/>
              <a:t>7 000 €</a:t>
            </a:r>
            <a:endParaRPr lang="fr-FR" sz="1000" dirty="0" smtClean="0"/>
          </a:p>
          <a:p>
            <a:r>
              <a:rPr lang="fr-FR" sz="1000" dirty="0" smtClean="0"/>
              <a:t>Assurance voiture…………………………………………………………………………………………………………………………………………………………………………….…….100 €</a:t>
            </a:r>
          </a:p>
          <a:p>
            <a:pPr marL="0" indent="0">
              <a:buNone/>
            </a:pPr>
            <a:r>
              <a:rPr lang="fr-FR" sz="1000" dirty="0" smtClean="0"/>
              <a:t>	</a:t>
            </a:r>
            <a:r>
              <a:rPr lang="fr-FR" sz="1200" b="1" i="1" dirty="0" smtClean="0"/>
              <a:t>SOUS TOTAL						                             7 100 €</a:t>
            </a:r>
          </a:p>
          <a:p>
            <a:pPr marL="0" indent="0">
              <a:buNone/>
            </a:pPr>
            <a:r>
              <a:rPr lang="fr-FR" sz="1000" b="1" u="sng" dirty="0" smtClean="0"/>
              <a:t>LOGISTIQUE TRANSPORT</a:t>
            </a:r>
          </a:p>
          <a:p>
            <a:r>
              <a:rPr lang="fr-FR" sz="1000" dirty="0" smtClean="0"/>
              <a:t>Frais de trajet sur Paris (voiture +pilote)…………………………………………………………………………………………………………………………………………………600 €</a:t>
            </a:r>
          </a:p>
          <a:p>
            <a:r>
              <a:rPr lang="fr-FR" sz="1000" dirty="0" smtClean="0"/>
              <a:t>Frais trajet Aix Paris train…………………………………………………………………………………………………..……………………………………………………………………240 €</a:t>
            </a:r>
          </a:p>
          <a:p>
            <a:r>
              <a:rPr lang="fr-FR" sz="1000" dirty="0" smtClean="0"/>
              <a:t>Frais hébergement…………………………………………………………………..…………………………………………….………………………………………………………...…</a:t>
            </a:r>
            <a:r>
              <a:rPr lang="mr-IN" sz="1000" dirty="0" smtClean="0"/>
              <a:t>…</a:t>
            </a:r>
            <a:r>
              <a:rPr lang="fr-FR" sz="1000" dirty="0" smtClean="0"/>
              <a:t>190 €</a:t>
            </a:r>
          </a:p>
          <a:p>
            <a:r>
              <a:rPr lang="fr-FR" sz="1000" dirty="0" smtClean="0"/>
              <a:t>Equipement pilote + </a:t>
            </a:r>
            <a:r>
              <a:rPr lang="fr-FR" sz="1000" dirty="0" err="1" smtClean="0"/>
              <a:t>co-pilote</a:t>
            </a:r>
            <a:r>
              <a:rPr lang="fr-FR" sz="1000" dirty="0" smtClean="0"/>
              <a:t>………………………………………………….………...........................................…………………………………………………………..200 €</a:t>
            </a:r>
          </a:p>
          <a:p>
            <a:pPr>
              <a:buNone/>
            </a:pPr>
            <a:r>
              <a:rPr lang="fr-FR" sz="1200" b="1" i="1" dirty="0" smtClean="0"/>
              <a:t>		SOUS TOTAL						                              1 230 €</a:t>
            </a:r>
          </a:p>
          <a:p>
            <a:pPr marL="0" indent="0">
              <a:buNone/>
            </a:pPr>
            <a:r>
              <a:rPr lang="fr-FR" sz="1000" b="1" u="sng" dirty="0" smtClean="0"/>
              <a:t>PREPARATION ENTRETIEN ASSISTANCE</a:t>
            </a:r>
          </a:p>
          <a:p>
            <a:r>
              <a:rPr lang="fr-FR" sz="1000" dirty="0" smtClean="0"/>
              <a:t>Equipement régularité, trip master, chronomètre..........................................................................................................................................800  €</a:t>
            </a:r>
          </a:p>
          <a:p>
            <a:r>
              <a:rPr lang="fr-FR" sz="1000" dirty="0" smtClean="0"/>
              <a:t>Préparation technique de la voiture…………………………………………………………………………………………………………………………………………………………...700 €</a:t>
            </a:r>
          </a:p>
          <a:p>
            <a:r>
              <a:rPr lang="fr-FR" sz="1000" dirty="0" smtClean="0"/>
              <a:t>Pneumatiques…………………………………..………….…………………….…………………………………………</a:t>
            </a:r>
            <a:r>
              <a:rPr lang="mr-IN" sz="1000" dirty="0" smtClean="0"/>
              <a:t>…………</a:t>
            </a:r>
            <a:r>
              <a:rPr lang="fr-FR" sz="1000" dirty="0" smtClean="0"/>
              <a:t>..…………………………………………………………….…800 €</a:t>
            </a:r>
          </a:p>
          <a:p>
            <a:r>
              <a:rPr lang="fr-FR" sz="1000" dirty="0" smtClean="0"/>
              <a:t>Carburant…………………………………………………………………..………..…………………………..…………..………………………………………………………………..……</a:t>
            </a:r>
            <a:r>
              <a:rPr lang="mr-IN" sz="1000" dirty="0" smtClean="0"/>
              <a:t>…</a:t>
            </a:r>
            <a:r>
              <a:rPr lang="en-AU" sz="1000" dirty="0" smtClean="0"/>
              <a:t>.</a:t>
            </a:r>
            <a:r>
              <a:rPr lang="fr-FR" sz="1000" dirty="0" smtClean="0"/>
              <a:t>...900 €</a:t>
            </a:r>
          </a:p>
          <a:p>
            <a:r>
              <a:rPr lang="fr-FR" sz="1000" dirty="0" smtClean="0"/>
              <a:t>Assistance....................................................................................................................................................................................................... .500  €</a:t>
            </a:r>
          </a:p>
          <a:p>
            <a:pPr marL="0" indent="0">
              <a:buNone/>
            </a:pPr>
            <a:r>
              <a:rPr lang="fr-FR" sz="1000" dirty="0" smtClean="0"/>
              <a:t>	</a:t>
            </a:r>
            <a:r>
              <a:rPr lang="fr-FR" sz="1200" b="1" i="1" dirty="0" smtClean="0"/>
              <a:t>SOUS TOTAL						                              3 700 €</a:t>
            </a:r>
          </a:p>
          <a:p>
            <a:pPr marL="0" indent="0">
              <a:buNone/>
            </a:pPr>
            <a:r>
              <a:rPr lang="fr-FR" sz="1000" b="1" u="sng" dirty="0" smtClean="0"/>
              <a:t>COMMUNICATION</a:t>
            </a:r>
          </a:p>
          <a:p>
            <a:r>
              <a:rPr lang="fr-FR" sz="1000" dirty="0" smtClean="0"/>
              <a:t>Marquage voiture sponsor.................................................................................................................................................................................500  €</a:t>
            </a:r>
          </a:p>
          <a:p>
            <a:r>
              <a:rPr lang="fr-FR" sz="1000" dirty="0" smtClean="0"/>
              <a:t>Accueil sponsor sur la course………………………………………………………………………………………………………….…………………………………………………….…</a:t>
            </a:r>
            <a:r>
              <a:rPr lang="mr-IN" sz="1000" dirty="0" smtClean="0"/>
              <a:t>…</a:t>
            </a:r>
            <a:r>
              <a:rPr lang="fr-FR" sz="1000" dirty="0" smtClean="0"/>
              <a:t>…500 €</a:t>
            </a:r>
          </a:p>
          <a:p>
            <a:r>
              <a:rPr lang="fr-FR" sz="1000" dirty="0" smtClean="0"/>
              <a:t>Présentation voiture + équipage…………………………………………………………………………………………………………………………………………………………………..150 €</a:t>
            </a:r>
          </a:p>
          <a:p>
            <a:pPr marL="0" indent="0">
              <a:buNone/>
            </a:pPr>
            <a:r>
              <a:rPr lang="fr-FR" sz="1000" dirty="0" smtClean="0"/>
              <a:t>	</a:t>
            </a:r>
            <a:r>
              <a:rPr lang="fr-FR" sz="1200" b="1" i="1" dirty="0" smtClean="0"/>
              <a:t>SOUS TOTAL							    1 150 €</a:t>
            </a:r>
          </a:p>
          <a:p>
            <a:pPr marL="0" indent="0">
              <a:buNone/>
            </a:pPr>
            <a:endParaRPr lang="fr-FR" sz="1000" dirty="0" smtClean="0"/>
          </a:p>
          <a:p>
            <a:pPr marL="0" indent="0">
              <a:buNone/>
            </a:pPr>
            <a:r>
              <a:rPr lang="fr-FR" sz="1600" b="1" dirty="0" smtClean="0"/>
              <a:t>BUDGET PREVISIONNEL.................................................................................................13 920 €</a:t>
            </a:r>
            <a:endParaRPr lang="en-US" sz="1600" b="1" dirty="0"/>
          </a:p>
        </p:txBody>
      </p:sp>
    </p:spTree>
    <p:extLst>
      <p:ext uri="{BB962C8B-B14F-4D97-AF65-F5344CB8AC3E}">
        <p14:creationId xmlns:p14="http://schemas.microsoft.com/office/powerpoint/2010/main" val="575735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66"/>
                </a:solidFill>
              </a:rPr>
              <a:t>Retombées </a:t>
            </a:r>
            <a:r>
              <a:rPr lang="fr-FR" dirty="0">
                <a:solidFill>
                  <a:srgbClr val="FF0066"/>
                </a:solidFill>
              </a:rPr>
              <a:t>M</a:t>
            </a:r>
            <a:r>
              <a:rPr lang="fr-FR" dirty="0" smtClean="0">
                <a:solidFill>
                  <a:srgbClr val="FF0066"/>
                </a:solidFill>
              </a:rPr>
              <a:t>édiatiques</a:t>
            </a:r>
            <a:endParaRPr lang="en-US" dirty="0">
              <a:solidFill>
                <a:srgbClr val="FF0066"/>
              </a:solidFill>
            </a:endParaRPr>
          </a:p>
        </p:txBody>
      </p:sp>
      <p:sp>
        <p:nvSpPr>
          <p:cNvPr id="3" name="Content Placeholder 2"/>
          <p:cNvSpPr>
            <a:spLocks noGrp="1"/>
          </p:cNvSpPr>
          <p:nvPr>
            <p:ph idx="1"/>
          </p:nvPr>
        </p:nvSpPr>
        <p:spPr>
          <a:xfrm>
            <a:off x="457200" y="1340768"/>
            <a:ext cx="8229600" cy="5256584"/>
          </a:xfrm>
        </p:spPr>
        <p:txBody>
          <a:bodyPr>
            <a:normAutofit lnSpcReduction="10000"/>
          </a:bodyPr>
          <a:lstStyle/>
          <a:p>
            <a:pPr marL="0" lvl="0" indent="0">
              <a:buNone/>
            </a:pPr>
            <a:r>
              <a:rPr lang="fr-FR" sz="2400" u="sng" dirty="0" smtClean="0">
                <a:solidFill>
                  <a:prstClr val="black"/>
                </a:solidFill>
              </a:rPr>
              <a:t>FORT IMPACT grâce à :</a:t>
            </a:r>
          </a:p>
          <a:p>
            <a:pPr marL="0" lvl="0" indent="0">
              <a:buNone/>
            </a:pPr>
            <a:r>
              <a:rPr lang="fr-FR" sz="2400" dirty="0" smtClean="0">
                <a:solidFill>
                  <a:prstClr val="black"/>
                </a:solidFill>
              </a:rPr>
              <a:t>* Presse spécialisée</a:t>
            </a:r>
          </a:p>
          <a:p>
            <a:pPr marL="0" lvl="0" indent="0">
              <a:buNone/>
            </a:pPr>
            <a:r>
              <a:rPr lang="fr-FR" sz="2400" dirty="0" smtClean="0">
                <a:solidFill>
                  <a:prstClr val="black"/>
                </a:solidFill>
              </a:rPr>
              <a:t>* Presse </a:t>
            </a:r>
            <a:r>
              <a:rPr lang="fr-FR" sz="2400" dirty="0">
                <a:solidFill>
                  <a:prstClr val="black"/>
                </a:solidFill>
              </a:rPr>
              <a:t>quotidienne régionale et </a:t>
            </a:r>
            <a:r>
              <a:rPr lang="fr-FR" sz="2400" dirty="0" smtClean="0">
                <a:solidFill>
                  <a:prstClr val="black"/>
                </a:solidFill>
              </a:rPr>
              <a:t>Presse magazines</a:t>
            </a:r>
          </a:p>
          <a:p>
            <a:pPr marL="0" lvl="0" indent="0">
              <a:buNone/>
            </a:pPr>
            <a:r>
              <a:rPr lang="fr-FR" sz="2400" dirty="0" smtClean="0"/>
              <a:t>* Télévision</a:t>
            </a:r>
          </a:p>
          <a:p>
            <a:pPr marL="0" lvl="0" indent="0" algn="ctr">
              <a:buNone/>
            </a:pPr>
            <a:r>
              <a:rPr lang="fr-FR" sz="2400" dirty="0" smtClean="0">
                <a:solidFill>
                  <a:prstClr val="black"/>
                </a:solidFill>
              </a:rPr>
              <a:t>Les </a:t>
            </a:r>
            <a:r>
              <a:rPr lang="fr-FR" sz="2400" dirty="0">
                <a:solidFill>
                  <a:prstClr val="black"/>
                </a:solidFill>
              </a:rPr>
              <a:t>sponsors pourront se faire </a:t>
            </a:r>
            <a:r>
              <a:rPr lang="fr-FR" sz="2400" dirty="0" err="1">
                <a:solidFill>
                  <a:prstClr val="black"/>
                </a:solidFill>
              </a:rPr>
              <a:t>conna</a:t>
            </a:r>
            <a:r>
              <a:rPr lang="ro-RO" sz="2400" dirty="0">
                <a:solidFill>
                  <a:prstClr val="black"/>
                </a:solidFill>
              </a:rPr>
              <a:t>î</a:t>
            </a:r>
            <a:r>
              <a:rPr lang="fr-FR" sz="2400" dirty="0" err="1">
                <a:solidFill>
                  <a:prstClr val="black"/>
                </a:solidFill>
              </a:rPr>
              <a:t>tre</a:t>
            </a:r>
            <a:r>
              <a:rPr lang="fr-FR" sz="2400" dirty="0">
                <a:solidFill>
                  <a:prstClr val="black"/>
                </a:solidFill>
              </a:rPr>
              <a:t> </a:t>
            </a:r>
            <a:r>
              <a:rPr lang="en-US" sz="2400" dirty="0" smtClean="0">
                <a:solidFill>
                  <a:prstClr val="black"/>
                </a:solidFill>
              </a:rPr>
              <a:t>en </a:t>
            </a:r>
            <a:r>
              <a:rPr lang="en-US" sz="2400" dirty="0" err="1" smtClean="0">
                <a:solidFill>
                  <a:prstClr val="black"/>
                </a:solidFill>
              </a:rPr>
              <a:t>apposant</a:t>
            </a:r>
            <a:r>
              <a:rPr lang="en-US" sz="2400" dirty="0" smtClean="0">
                <a:solidFill>
                  <a:prstClr val="black"/>
                </a:solidFill>
              </a:rPr>
              <a:t> </a:t>
            </a:r>
            <a:r>
              <a:rPr lang="en-US" sz="2400" dirty="0" err="1" smtClean="0">
                <a:solidFill>
                  <a:prstClr val="black"/>
                </a:solidFill>
              </a:rPr>
              <a:t>leur</a:t>
            </a:r>
            <a:r>
              <a:rPr lang="en-US" sz="2400" dirty="0" smtClean="0">
                <a:solidFill>
                  <a:prstClr val="black"/>
                </a:solidFill>
              </a:rPr>
              <a:t> nom </a:t>
            </a:r>
            <a:r>
              <a:rPr lang="en-US" sz="2400" dirty="0" err="1" smtClean="0">
                <a:solidFill>
                  <a:prstClr val="black"/>
                </a:solidFill>
              </a:rPr>
              <a:t>sur</a:t>
            </a:r>
            <a:r>
              <a:rPr lang="en-US" sz="2400" dirty="0" smtClean="0">
                <a:solidFill>
                  <a:prstClr val="black"/>
                </a:solidFill>
              </a:rPr>
              <a:t> </a:t>
            </a:r>
            <a:r>
              <a:rPr lang="en-US" sz="2400" dirty="0" err="1" smtClean="0">
                <a:solidFill>
                  <a:prstClr val="black"/>
                </a:solidFill>
              </a:rPr>
              <a:t>notre</a:t>
            </a:r>
            <a:r>
              <a:rPr lang="en-US" sz="2400" dirty="0" smtClean="0">
                <a:solidFill>
                  <a:prstClr val="black"/>
                </a:solidFill>
              </a:rPr>
              <a:t> </a:t>
            </a:r>
            <a:r>
              <a:rPr lang="en-US" sz="2400" dirty="0" err="1" smtClean="0">
                <a:solidFill>
                  <a:prstClr val="black"/>
                </a:solidFill>
              </a:rPr>
              <a:t>véhicule</a:t>
            </a:r>
            <a:r>
              <a:rPr lang="en-US" sz="2400" dirty="0" smtClean="0">
                <a:solidFill>
                  <a:prstClr val="black"/>
                </a:solidFill>
              </a:rPr>
              <a:t> (</a:t>
            </a:r>
            <a:r>
              <a:rPr lang="en-US" sz="2400" dirty="0" err="1" smtClean="0">
                <a:solidFill>
                  <a:prstClr val="black"/>
                </a:solidFill>
              </a:rPr>
              <a:t>ou</a:t>
            </a:r>
            <a:r>
              <a:rPr lang="en-US" sz="2400" dirty="0" smtClean="0">
                <a:solidFill>
                  <a:prstClr val="black"/>
                </a:solidFill>
              </a:rPr>
              <a:t> </a:t>
            </a:r>
            <a:r>
              <a:rPr lang="en-US" sz="2400" dirty="0" err="1" smtClean="0">
                <a:solidFill>
                  <a:prstClr val="black"/>
                </a:solidFill>
              </a:rPr>
              <a:t>vestimentaire</a:t>
            </a:r>
            <a:r>
              <a:rPr lang="en-US" sz="2400" dirty="0" smtClean="0">
                <a:solidFill>
                  <a:prstClr val="black"/>
                </a:solidFill>
              </a:rPr>
              <a:t>) et</a:t>
            </a:r>
            <a:endParaRPr lang="en-US" sz="2400" dirty="0" smtClean="0">
              <a:solidFill>
                <a:srgbClr val="FF0000"/>
              </a:solidFill>
            </a:endParaRPr>
          </a:p>
          <a:p>
            <a:pPr marL="0" lvl="0" indent="0" algn="ctr">
              <a:buNone/>
            </a:pPr>
            <a:r>
              <a:rPr lang="en-US" sz="2400" b="1" dirty="0" smtClean="0">
                <a:solidFill>
                  <a:srgbClr val="FF0066"/>
                </a:solidFill>
              </a:rPr>
              <a:t>ETRE ASSOCIES A UN EVENEMENT PRESTIGIEUX ! </a:t>
            </a:r>
          </a:p>
          <a:p>
            <a:pPr marL="0" lvl="0" indent="0" algn="ctr">
              <a:buNone/>
            </a:pPr>
            <a:r>
              <a:rPr lang="en-US" sz="2400" b="1" dirty="0" smtClean="0">
                <a:solidFill>
                  <a:srgbClr val="FF0066"/>
                </a:solidFill>
              </a:rPr>
              <a:t>Les 20 </a:t>
            </a:r>
            <a:r>
              <a:rPr lang="en-US" sz="2400" b="1" dirty="0" err="1" smtClean="0">
                <a:solidFill>
                  <a:srgbClr val="FF0066"/>
                </a:solidFill>
              </a:rPr>
              <a:t>ans</a:t>
            </a:r>
            <a:r>
              <a:rPr lang="en-US" sz="2400" b="1" dirty="0" smtClean="0">
                <a:solidFill>
                  <a:srgbClr val="FF0066"/>
                </a:solidFill>
              </a:rPr>
              <a:t> </a:t>
            </a:r>
            <a:r>
              <a:rPr lang="en-US" sz="2400" b="1" dirty="0" err="1" smtClean="0">
                <a:solidFill>
                  <a:srgbClr val="FF0066"/>
                </a:solidFill>
              </a:rPr>
              <a:t>cette</a:t>
            </a:r>
            <a:r>
              <a:rPr lang="en-US" sz="2400" b="1" dirty="0" smtClean="0">
                <a:solidFill>
                  <a:srgbClr val="FF0066"/>
                </a:solidFill>
              </a:rPr>
              <a:t> </a:t>
            </a:r>
            <a:r>
              <a:rPr lang="en-US" sz="2400" b="1" dirty="0" err="1" smtClean="0">
                <a:solidFill>
                  <a:srgbClr val="FF0066"/>
                </a:solidFill>
              </a:rPr>
              <a:t>année</a:t>
            </a:r>
            <a:r>
              <a:rPr lang="en-US" sz="2400" b="1" dirty="0" smtClean="0">
                <a:solidFill>
                  <a:srgbClr val="FF0066"/>
                </a:solidFill>
              </a:rPr>
              <a:t> !!!</a:t>
            </a:r>
          </a:p>
          <a:p>
            <a:pPr marL="0" lvl="0" indent="0">
              <a:buNone/>
            </a:pPr>
            <a:r>
              <a:rPr lang="en-US" sz="2400" dirty="0" err="1" smtClean="0">
                <a:solidFill>
                  <a:prstClr val="black"/>
                </a:solidFill>
              </a:rPr>
              <a:t>Moyens</a:t>
            </a:r>
            <a:r>
              <a:rPr lang="en-US" sz="2400" dirty="0" smtClean="0">
                <a:solidFill>
                  <a:prstClr val="black"/>
                </a:solidFill>
              </a:rPr>
              <a:t> :</a:t>
            </a:r>
            <a:endParaRPr lang="fr-FR" dirty="0" smtClean="0"/>
          </a:p>
          <a:p>
            <a:r>
              <a:rPr lang="fr-FR" dirty="0" smtClean="0"/>
              <a:t>Production vidéo 2 caméramans</a:t>
            </a:r>
          </a:p>
          <a:p>
            <a:r>
              <a:rPr lang="fr-FR" dirty="0" smtClean="0"/>
              <a:t>Service de presse: 1 journaliste</a:t>
            </a:r>
          </a:p>
          <a:p>
            <a:r>
              <a:rPr lang="fr-FR" dirty="0"/>
              <a:t>4</a:t>
            </a:r>
            <a:r>
              <a:rPr lang="fr-FR" dirty="0" smtClean="0"/>
              <a:t> photographes</a:t>
            </a:r>
          </a:p>
          <a:p>
            <a:endParaRPr lang="fr-FR" dirty="0"/>
          </a:p>
        </p:txBody>
      </p:sp>
    </p:spTree>
    <p:extLst>
      <p:ext uri="{BB962C8B-B14F-4D97-AF65-F5344CB8AC3E}">
        <p14:creationId xmlns:p14="http://schemas.microsoft.com/office/powerpoint/2010/main" val="2060920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557</Words>
  <Application>Microsoft Office PowerPoint</Application>
  <PresentationFormat>Affichage à l'écran (4:3)</PresentationFormat>
  <Paragraphs>138</Paragraphs>
  <Slides>13</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Calisto MT</vt:lpstr>
      <vt:lpstr>Mangal</vt:lpstr>
      <vt:lpstr>Office Theme</vt:lpstr>
      <vt:lpstr>DOSSIER DE PRESENTATION 20ème Rallye des Princesses  Richard Mille Du 1er au 06 Juin 2019</vt:lpstr>
      <vt:lpstr>COMPETENCES requises</vt:lpstr>
      <vt:lpstr>CONCEPT 100% féminin</vt:lpstr>
      <vt:lpstr>Eligibilité des véhicules</vt:lpstr>
      <vt:lpstr>Déroulement de la COURSE</vt:lpstr>
      <vt:lpstr>L’équipage</vt:lpstr>
      <vt:lpstr>Le déroulé du rallye </vt:lpstr>
      <vt:lpstr>BUDGET</vt:lpstr>
      <vt:lpstr>Retombées Médiatiques</vt:lpstr>
      <vt:lpstr>Retombées médiatiques globales</vt:lpstr>
      <vt:lpstr>Devenir PARTENAIRE de l’épreuve</vt:lpstr>
      <vt:lpstr>LOGO de votre entreprise sur le véhicule</vt:lpstr>
      <vt:lpstr>Un visage associé à Un nom</vt:lpstr>
    </vt:vector>
  </TitlesOfParts>
  <Company>Cyberonics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DOSSIER DE SPONSORING 20ème Rallye des Princesses  Du 1er au 06 Juin 2019</dc:title>
  <dc:creator>Cyberonics</dc:creator>
  <cp:lastModifiedBy>Celine TARDIEU</cp:lastModifiedBy>
  <cp:revision>78</cp:revision>
  <dcterms:created xsi:type="dcterms:W3CDTF">2018-08-30T15:48:03Z</dcterms:created>
  <dcterms:modified xsi:type="dcterms:W3CDTF">2018-10-05T14:00:25Z</dcterms:modified>
</cp:coreProperties>
</file>